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79" r:id="rId7"/>
    <p:sldId id="280" r:id="rId8"/>
    <p:sldId id="263" r:id="rId9"/>
    <p:sldId id="281" r:id="rId10"/>
    <p:sldId id="282" r:id="rId11"/>
    <p:sldId id="283" r:id="rId12"/>
    <p:sldId id="284" r:id="rId13"/>
    <p:sldId id="268" r:id="rId14"/>
    <p:sldId id="285" r:id="rId15"/>
    <p:sldId id="278" r:id="rId16"/>
  </p:sldIdLst>
  <p:sldSz cx="9144000" cy="6858000" type="screen4x3"/>
  <p:notesSz cx="6858000" cy="9144000"/>
  <p:embeddedFontLst>
    <p:embeddedFont>
      <p:font typeface="Abril Fatface" panose="02000503000000020003" pitchFamily="2" charset="7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hvWexg+eHA2f8e6fRwRuLErxnO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19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2cd9e6bf7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82cd9e6bf7_0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0" name="Google Shape;110;g82cd9e6bf7_0_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2cd9e6bf7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82cd9e6bf7_0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6" name="Google Shape;116;g82cd9e6bf7_0_1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2e5f2460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2e5f24609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82e5f24609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2e5f2460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2e5f24609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82e5f24609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2e6fcbc0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82e6fcbc00_0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g82e6fcbc00_0_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2cd9e6bf7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82cd9e6bf7_0_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g82cd9e6bf7_0_1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 descr="Tag=AccentColor&#10;Flavor=Light&#10;Target=Fill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394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8663940" cy="5029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45910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5908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/>
            <a:ahLst/>
            <a:cxnLst/>
            <a:rect l="l" t="t" r="r" b="b"/>
            <a:pathLst>
              <a:path w="3843750" h="5956080" extrusionOk="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838200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6419088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97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4190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4190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/>
            <a:ahLst/>
            <a:cxnLst/>
            <a:rect l="l" t="t" r="r" b="b"/>
            <a:pathLst>
              <a:path w="10423900" h="5491534" extrusionOk="0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body" idx="1"/>
          </p:nvPr>
        </p:nvSpPr>
        <p:spPr>
          <a:xfrm>
            <a:off x="7059168" y="640080"/>
            <a:ext cx="4489704" cy="559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2"/>
          </p:nvPr>
        </p:nvSpPr>
        <p:spPr>
          <a:xfrm>
            <a:off x="839788" y="3776472"/>
            <a:ext cx="3886200" cy="2468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 descr="Tag=AccentColor&#10;Flavor=Light&#10;Target=Fill"/>
          <p:cNvSpPr/>
          <p:nvPr/>
        </p:nvSpPr>
        <p:spPr>
          <a:xfrm>
            <a:off x="684965" y="1332237"/>
            <a:ext cx="5263732" cy="3841102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>
            <a:spLocks noGrp="1"/>
          </p:cNvSpPr>
          <p:nvPr>
            <p:ph type="pic" idx="2"/>
          </p:nvPr>
        </p:nvSpPr>
        <p:spPr>
          <a:xfrm>
            <a:off x="6711696" y="640079"/>
            <a:ext cx="4837176" cy="556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1"/>
          </p:nvPr>
        </p:nvSpPr>
        <p:spPr>
          <a:xfrm>
            <a:off x="1655064" y="4087368"/>
            <a:ext cx="3319272" cy="64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cap="none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190500" y="136526"/>
            <a:ext cx="8747760" cy="83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bril Fatface"/>
              <a:buNone/>
              <a:defRPr sz="4400" b="0" i="1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190500" y="1074420"/>
            <a:ext cx="8747760" cy="5189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4564380" y="6365240"/>
            <a:ext cx="9525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190500" y="6351269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526780" y="6369049"/>
            <a:ext cx="4114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BionicTigers10464@gmail.com" TargetMode="External"/><Relationship Id="rId2" Type="http://schemas.openxmlformats.org/officeDocument/2006/relationships/hyperlink" Target="http://lovelandrobotics.weebly.com/team10464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/>
          <p:nvPr/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0" y="-5255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1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2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1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711027" y="843324"/>
            <a:ext cx="8144738" cy="170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</a:pPr>
            <a:r>
              <a:rPr lang="en-US" sz="6000" b="1"/>
              <a:t>FIRST 101</a:t>
            </a:r>
            <a:endParaRPr/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xfrm>
            <a:off x="711028" y="2601649"/>
            <a:ext cx="3943349" cy="64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 sz="1700"/>
              <a:t>The Bionic Tigers - FTC 10464</a:t>
            </a:r>
            <a:endParaRPr/>
          </a:p>
        </p:txBody>
      </p:sp>
      <p:pic>
        <p:nvPicPr>
          <p:cNvPr id="106" name="Google Shape;106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4362663"/>
            <a:ext cx="3683140" cy="1596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9596-F0CF-E34A-9A5F-91ED92756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FIRST Lego League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0AD6A-C175-0F49-92BD-17166341B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719943"/>
            <a:ext cx="5129349" cy="4558936"/>
          </a:xfrm>
        </p:spPr>
        <p:txBody>
          <a:bodyPr/>
          <a:lstStyle/>
          <a:p>
            <a:pPr lvl="0"/>
            <a:r>
              <a:rPr lang="en-US" dirty="0">
                <a:sym typeface="Roboto"/>
              </a:rPr>
              <a:t>Ages 9-14</a:t>
            </a:r>
          </a:p>
          <a:p>
            <a:pPr lvl="0"/>
            <a:r>
              <a:rPr lang="en-US" dirty="0">
                <a:sym typeface="Roboto"/>
              </a:rPr>
              <a:t>Create and program an EV3 robot to complete objectives on field</a:t>
            </a:r>
          </a:p>
          <a:p>
            <a:pPr lvl="0"/>
            <a:r>
              <a:rPr lang="en-US" dirty="0">
                <a:sym typeface="Roboto"/>
              </a:rPr>
              <a:t>Research and create a project relating to problems in world</a:t>
            </a:r>
          </a:p>
          <a:p>
            <a:pPr lvl="0"/>
            <a:r>
              <a:rPr lang="en-US" dirty="0">
                <a:sym typeface="Roboto"/>
              </a:rPr>
              <a:t>Present in three judging rooms: core values, robot design, and project</a:t>
            </a:r>
          </a:p>
          <a:p>
            <a:pPr lvl="0"/>
            <a:r>
              <a:rPr lang="en-US" dirty="0">
                <a:sym typeface="Roboto"/>
              </a:rPr>
              <a:t>Big emphasis in the core values of FIRST Lego League</a:t>
            </a:r>
          </a:p>
          <a:p>
            <a:pPr lvl="0"/>
            <a:r>
              <a:rPr lang="en-US" dirty="0">
                <a:sym typeface="Roboto"/>
              </a:rPr>
              <a:t>Advancement is based on composite score</a:t>
            </a:r>
          </a:p>
          <a:p>
            <a:endParaRPr lang="en-US" dirty="0"/>
          </a:p>
        </p:txBody>
      </p:sp>
      <p:pic>
        <p:nvPicPr>
          <p:cNvPr id="4" name="Google Shape;169;g82cd9e6bf7_0_42">
            <a:extLst>
              <a:ext uri="{FF2B5EF4-FFF2-40B4-BE49-F238E27FC236}">
                <a16:creationId xmlns:a16="http://schemas.microsoft.com/office/drawing/2014/main" id="{F77797BD-CFBD-484E-AAD7-0118557D0BF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82125" y="2501673"/>
            <a:ext cx="2095500" cy="24860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04157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A62D7-51B5-834D-9469-23232EA48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FIRST Tech Challenge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1FE5F-B0C8-DE40-A8DB-B0356729B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687286"/>
            <a:ext cx="5728063" cy="4591593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>
                <a:sym typeface="Roboto"/>
              </a:rPr>
              <a:t>Ages 12-18</a:t>
            </a:r>
          </a:p>
          <a:p>
            <a:pPr lvl="0"/>
            <a:r>
              <a:rPr lang="en-US" dirty="0">
                <a:sym typeface="Roboto"/>
              </a:rPr>
              <a:t>Challenge to design, build, program, and operate robots to compete in a head-to-head challenge in an alliance format (2 v 2)</a:t>
            </a:r>
          </a:p>
          <a:p>
            <a:pPr lvl="0"/>
            <a:r>
              <a:rPr lang="en-US" dirty="0">
                <a:sym typeface="Roboto"/>
              </a:rPr>
              <a:t>Emphasis on spreading STEM and FIRST through community, school, and world</a:t>
            </a:r>
          </a:p>
          <a:p>
            <a:pPr lvl="0"/>
            <a:r>
              <a:rPr lang="en-US" dirty="0">
                <a:sym typeface="Roboto"/>
              </a:rPr>
              <a:t>Present in one judging room to judges about their robot design, design process, programming, outreach, and the team’s journey.</a:t>
            </a:r>
          </a:p>
          <a:p>
            <a:pPr lvl="0"/>
            <a:r>
              <a:rPr lang="en-US" dirty="0">
                <a:sym typeface="Roboto"/>
              </a:rPr>
              <a:t>Advancement is based on winning the competition or awards</a:t>
            </a:r>
          </a:p>
          <a:p>
            <a:endParaRPr lang="en-US" dirty="0"/>
          </a:p>
        </p:txBody>
      </p:sp>
      <p:pic>
        <p:nvPicPr>
          <p:cNvPr id="4" name="Google Shape;177;g82e6fcbc00_0_42">
            <a:extLst>
              <a:ext uri="{FF2B5EF4-FFF2-40B4-BE49-F238E27FC236}">
                <a16:creationId xmlns:a16="http://schemas.microsoft.com/office/drawing/2014/main" id="{3DFD3039-AB59-F842-8A75-A20A6331B19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83818" y="2778686"/>
            <a:ext cx="2415825" cy="19000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95478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C673A-DE39-3245-8A8B-E11CB948F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FIRST Robotics Challenge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A9B9BE-B7FA-4948-AC4F-1AD98A382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807029"/>
            <a:ext cx="8663940" cy="3231803"/>
          </a:xfrm>
        </p:spPr>
        <p:txBody>
          <a:bodyPr>
            <a:normAutofit fontScale="92500"/>
          </a:bodyPr>
          <a:lstStyle/>
          <a:p>
            <a:pPr lvl="0"/>
            <a:r>
              <a:rPr lang="en-US" dirty="0"/>
              <a:t>Ages 14-18</a:t>
            </a:r>
          </a:p>
          <a:p>
            <a:pPr lvl="0"/>
            <a:r>
              <a:rPr lang="en-US" dirty="0"/>
              <a:t>Under strict rules, limited time and resources, teams of students are challenged to raise funds, design a team "brand," hone teamwork skills, and build and program industrial-size robots to play a difficult field game against like-minded competitors. (3 v 3)</a:t>
            </a:r>
          </a:p>
          <a:p>
            <a:pPr lvl="0"/>
            <a:r>
              <a:rPr lang="en-US" dirty="0"/>
              <a:t>Encouraged to spread STEM and FIRST through community, school, and world</a:t>
            </a:r>
          </a:p>
          <a:p>
            <a:pPr lvl="0"/>
            <a:r>
              <a:rPr lang="en-US" dirty="0"/>
              <a:t>Advancement is whole winning alliance, Chairman’s Award, and lottery</a:t>
            </a:r>
          </a:p>
        </p:txBody>
      </p:sp>
      <p:pic>
        <p:nvPicPr>
          <p:cNvPr id="8" name="Google Shape;185;g82cd9e6bf7_0_122">
            <a:extLst>
              <a:ext uri="{FF2B5EF4-FFF2-40B4-BE49-F238E27FC236}">
                <a16:creationId xmlns:a16="http://schemas.microsoft.com/office/drawing/2014/main" id="{D1B9B3B7-1C70-8E4A-8499-51595D960CC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81771" y="5038832"/>
            <a:ext cx="4819701" cy="1138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293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04D4B-6D0D-6B40-A71A-6EAAE7F2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Etiquette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6640CD-23CE-D44A-AD3C-DDD55C877D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7AB6-B385-4F44-AEE4-5CA979BB7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Gracious Professionalism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44A6B-0F7B-9F45-BF5F-4A485730BC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>
                <a:sym typeface="Roboto"/>
              </a:rPr>
              <a:t>Definition: demonstrating gracious attitudes and behaviors during competitions, respecting others and letting that respect show through actions, and making valued contributions in a way that is pleasing to others</a:t>
            </a:r>
          </a:p>
          <a:p>
            <a:pPr lvl="0"/>
            <a:r>
              <a:rPr lang="en-US" dirty="0">
                <a:sym typeface="Roboto"/>
              </a:rPr>
              <a:t>Why is it important to be gracious professionals at competitions?</a:t>
            </a:r>
          </a:p>
          <a:p>
            <a:pPr lvl="1"/>
            <a:r>
              <a:rPr lang="en-US" dirty="0">
                <a:sym typeface="Roboto"/>
              </a:rPr>
              <a:t>Judges look for teams who show gracious professionalism for every award</a:t>
            </a:r>
          </a:p>
          <a:p>
            <a:pPr lvl="1"/>
            <a:r>
              <a:rPr lang="en-US" dirty="0">
                <a:sym typeface="Roboto"/>
              </a:rPr>
              <a:t>It can preclude your team from being considered for awards</a:t>
            </a:r>
          </a:p>
          <a:p>
            <a:pPr lvl="1"/>
            <a:r>
              <a:rPr lang="en-US" dirty="0">
                <a:sym typeface="Roboto"/>
              </a:rPr>
              <a:t>It builds respect for your team</a:t>
            </a:r>
          </a:p>
          <a:p>
            <a:pPr lvl="1"/>
            <a:r>
              <a:rPr lang="en-US" dirty="0">
                <a:sym typeface="Roboto"/>
              </a:rPr>
              <a:t>It extends beyond your team - it applies to your supporters</a:t>
            </a:r>
          </a:p>
          <a:p>
            <a:pPr lvl="0"/>
            <a:r>
              <a:rPr lang="en-US" dirty="0">
                <a:sym typeface="Roboto"/>
              </a:rPr>
              <a:t>Give help and don’t be afraid to ask for it! Cooperation over competition</a:t>
            </a:r>
          </a:p>
          <a:p>
            <a:pPr lvl="0"/>
            <a:r>
              <a:rPr lang="en-US" dirty="0">
                <a:sym typeface="Roboto"/>
              </a:rPr>
              <a:t>Practicing gracious professionalism in the presence of volunteers and respecting them is important</a:t>
            </a:r>
          </a:p>
          <a:p>
            <a:pPr lvl="0"/>
            <a:r>
              <a:rPr lang="en-US" dirty="0">
                <a:sym typeface="Roboto"/>
              </a:rPr>
              <a:t>Practice in everyday life too!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234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4F7BC-644C-8946-8859-C069C7D1D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32EDF-05E4-124C-AACA-8ABCBA3087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This lesson was written by The Bionic Tigers 10464 for </a:t>
            </a:r>
            <a:r>
              <a:rPr lang="en-US" dirty="0" err="1"/>
              <a:t>FTCTutorials.com</a:t>
            </a:r>
            <a:endParaRPr lang="en-US" dirty="0"/>
          </a:p>
          <a:p>
            <a:pPr lvl="0"/>
            <a:r>
              <a:rPr lang="en-US" dirty="0"/>
              <a:t>You can contact the author at: </a:t>
            </a:r>
          </a:p>
          <a:p>
            <a:pPr lvl="1"/>
            <a:r>
              <a:rPr lang="en-US" dirty="0">
                <a:sym typeface="Audiowide"/>
              </a:rPr>
              <a:t>Website:</a:t>
            </a:r>
          </a:p>
          <a:p>
            <a:pPr lvl="2"/>
            <a:r>
              <a:rPr lang="en-US" dirty="0">
                <a:sym typeface="Audiowide"/>
                <a:hlinkClick r:id="rId2"/>
              </a:rPr>
              <a:t>http://lovelandrobotics.com/team10464</a:t>
            </a:r>
            <a:endParaRPr lang="en-US" dirty="0">
              <a:sym typeface="Audiowide"/>
            </a:endParaRPr>
          </a:p>
          <a:p>
            <a:pPr lvl="1"/>
            <a:r>
              <a:rPr lang="en-US" dirty="0">
                <a:sym typeface="Audiowide"/>
              </a:rPr>
              <a:t>Twitter:</a:t>
            </a:r>
          </a:p>
          <a:p>
            <a:pPr lvl="2"/>
            <a:r>
              <a:rPr lang="en-US" dirty="0">
                <a:sym typeface="Cambria"/>
              </a:rPr>
              <a:t>@</a:t>
            </a:r>
            <a:r>
              <a:rPr lang="en-US" dirty="0" err="1">
                <a:sym typeface="Audiowide"/>
              </a:rPr>
              <a:t>BionicTigersFTC</a:t>
            </a:r>
            <a:endParaRPr lang="en-US" dirty="0">
              <a:sym typeface="Audiowide"/>
            </a:endParaRPr>
          </a:p>
          <a:p>
            <a:pPr lvl="1"/>
            <a:r>
              <a:rPr lang="en-US" dirty="0">
                <a:sym typeface="Audiowide"/>
              </a:rPr>
              <a:t>Email:</a:t>
            </a:r>
          </a:p>
          <a:p>
            <a:pPr lvl="2"/>
            <a:r>
              <a:rPr lang="en-US" dirty="0">
                <a:sym typeface="Audiowide"/>
                <a:hlinkClick r:id="rId3"/>
              </a:rPr>
              <a:t>BionicTigers10464</a:t>
            </a:r>
            <a:r>
              <a:rPr lang="en-US" dirty="0">
                <a:sym typeface="Cambria"/>
                <a:hlinkClick r:id="rId3"/>
              </a:rPr>
              <a:t>@</a:t>
            </a:r>
            <a:r>
              <a:rPr lang="en-US" dirty="0">
                <a:sym typeface="Audiowide"/>
                <a:hlinkClick r:id="rId3"/>
              </a:rPr>
              <a:t>gmail.com</a:t>
            </a:r>
            <a:endParaRPr lang="en-US" dirty="0">
              <a:sym typeface="Audiowide"/>
            </a:endParaRPr>
          </a:p>
          <a:p>
            <a:pPr lvl="0"/>
            <a:r>
              <a:rPr lang="en-US" dirty="0"/>
              <a:t>More lessons for FIRST Tech Challenge are available at </a:t>
            </a:r>
            <a:r>
              <a:rPr lang="en-US" dirty="0" err="1"/>
              <a:t>www.FTCtutorials.com</a:t>
            </a:r>
            <a:endParaRPr lang="en-US" dirty="0"/>
          </a:p>
          <a:p>
            <a:endParaRPr lang="en-US" dirty="0"/>
          </a:p>
        </p:txBody>
      </p:sp>
      <p:sp>
        <p:nvSpPr>
          <p:cNvPr id="10" name="Google Shape;177;p2">
            <a:extLst>
              <a:ext uri="{FF2B5EF4-FFF2-40B4-BE49-F238E27FC236}">
                <a16:creationId xmlns:a16="http://schemas.microsoft.com/office/drawing/2014/main" id="{595FAB39-A8AD-054E-814C-FC9F25AFAC91}"/>
              </a:ext>
            </a:extLst>
          </p:cNvPr>
          <p:cNvSpPr txBox="1"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/>
            <a:r>
              <a:rPr lang="en-US" dirty="0">
                <a:latin typeface="+mn-lt"/>
              </a:rPr>
              <a:t>Copyright 2020 </a:t>
            </a:r>
            <a:r>
              <a:rPr lang="en-US" dirty="0" err="1">
                <a:latin typeface="+mn-lt"/>
              </a:rPr>
              <a:t>FTCTutorials.com</a:t>
            </a:r>
            <a:r>
              <a:rPr lang="en-US" dirty="0">
                <a:latin typeface="+mn-lt"/>
              </a:rPr>
              <a:t> (Last edit 4/1/2020)</a:t>
            </a:r>
          </a:p>
        </p:txBody>
      </p:sp>
      <p:pic>
        <p:nvPicPr>
          <p:cNvPr id="5" name="Google Shape;180;p2">
            <a:extLst>
              <a:ext uri="{FF2B5EF4-FFF2-40B4-BE49-F238E27FC236}">
                <a16:creationId xmlns:a16="http://schemas.microsoft.com/office/drawing/2014/main" id="{C8454D44-92E8-DE45-B737-9EE8FB392DB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4907" b="27729"/>
          <a:stretch/>
        </p:blipFill>
        <p:spPr>
          <a:xfrm>
            <a:off x="5431700" y="2291613"/>
            <a:ext cx="3712299" cy="227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79;p2" descr="Creative Commons License">
            <a:hlinkClick r:id="rId5"/>
            <a:extLst>
              <a:ext uri="{FF2B5EF4-FFF2-40B4-BE49-F238E27FC236}">
                <a16:creationId xmlns:a16="http://schemas.microsoft.com/office/drawing/2014/main" id="{DAE9B576-4B3B-8F4C-BA11-1D09E9F4FBC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4901" y="5826886"/>
            <a:ext cx="949845" cy="33460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30AC2B1-E4B7-544C-A26E-DEF9D4F3AAD5}"/>
              </a:ext>
            </a:extLst>
          </p:cNvPr>
          <p:cNvSpPr/>
          <p:nvPr/>
        </p:nvSpPr>
        <p:spPr>
          <a:xfrm>
            <a:off x="1530707" y="5778789"/>
            <a:ext cx="7464300" cy="4308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400"/>
            </a:pP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This work is licensed under a</a:t>
            </a:r>
            <a:endParaRPr lang="en-US" dirty="0">
              <a:solidFill>
                <a:srgbClr val="000000"/>
              </a:solidFill>
              <a:ea typeface="Arial"/>
              <a:cs typeface="Arial"/>
            </a:endParaRPr>
          </a:p>
          <a:p>
            <a:pPr lvl="0" algn="ctr">
              <a:buSzPts val="1400"/>
            </a:pP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 </a:t>
            </a:r>
            <a:r>
              <a:rPr lang="en-US" u="sng" dirty="0">
                <a:solidFill>
                  <a:srgbClr val="4374B7"/>
                </a:solidFill>
                <a:ea typeface="Helvetica Neue"/>
                <a:cs typeface="Helvetica Neue"/>
                <a:sym typeface="Helvetica Neue"/>
                <a:hlinkClick r:id="rId5"/>
              </a:rPr>
              <a:t>Creative Commons Attribution-NonCommercial-ShareAlike 4.0 International License</a:t>
            </a: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.</a:t>
            </a:r>
            <a:r>
              <a:rPr lang="en-US" sz="1100" dirty="0">
                <a:solidFill>
                  <a:schemeClr val="dk1"/>
                </a:solidFill>
                <a:ea typeface="Arial"/>
                <a:cs typeface="Arial"/>
              </a:rPr>
              <a:t> </a:t>
            </a:r>
            <a:endParaRPr lang="en-US" sz="1800" dirty="0">
              <a:solidFill>
                <a:srgbClr val="4374B7"/>
              </a:solidFill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27501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038A4-0021-044C-971D-B48A6BAE4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What is FIRST?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A14C2D-80E5-C645-BDC7-651CD55968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10780-DE30-FD42-90B5-ED8CE9D77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For Inspiration and Recognition of Science and Technology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666802-DAD2-CB4A-AEE0-3C28CE20A1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2e5f24609_0_4"/>
          <p:cNvSpPr txBox="1"/>
          <p:nvPr/>
        </p:nvSpPr>
        <p:spPr>
          <a:xfrm>
            <a:off x="793100" y="1904999"/>
            <a:ext cx="7768200" cy="2447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dk1"/>
                </a:solidFill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The mission of FIRST® is to inspire young people to be science and technology leaders and innovators, by engaging them in exciting mentor-based programs that build science, engineering, and technology skills, that inspire innovation, and that foster well-rounded life capabilities including self-confidence, communication, and leadership.</a:t>
            </a:r>
            <a:endParaRPr sz="3000" dirty="0">
              <a:solidFill>
                <a:schemeClr val="dk1"/>
              </a:solidFill>
              <a:latin typeface="Century Gothic" panose="020B0502020202020204" pitchFamily="34" charset="0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2e5f24609_0_12"/>
          <p:cNvSpPr txBox="1"/>
          <p:nvPr/>
        </p:nvSpPr>
        <p:spPr>
          <a:xfrm>
            <a:off x="349800" y="1948543"/>
            <a:ext cx="8444400" cy="277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i="1" dirty="0">
                <a:solidFill>
                  <a:schemeClr val="dk1"/>
                </a:solidFill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“</a:t>
            </a:r>
            <a:r>
              <a:rPr lang="en-US" sz="3000" b="1" i="1" dirty="0">
                <a:solidFill>
                  <a:schemeClr val="dk1"/>
                </a:solidFill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FIRST </a:t>
            </a:r>
            <a:r>
              <a:rPr lang="en-US" sz="3000" b="1" dirty="0">
                <a:solidFill>
                  <a:schemeClr val="dk1"/>
                </a:solidFill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is more than robots.</a:t>
            </a:r>
            <a:r>
              <a:rPr lang="en-US" sz="3000" dirty="0">
                <a:solidFill>
                  <a:schemeClr val="dk1"/>
                </a:solidFill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The robots are a vehicle for students to learn important life skills. Kids often come in not knowing what to expect - of the program nor of themselves. They leave, even after the first season, with a vision, with confidence, and with a sense that they can create their own future.”</a:t>
            </a:r>
            <a:endParaRPr sz="3000" dirty="0">
              <a:solidFill>
                <a:schemeClr val="dk1"/>
              </a:solidFill>
              <a:latin typeface="Century Gothic" panose="020B0502020202020204" pitchFamily="34" charset="0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dk1"/>
                </a:solidFill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-Dean Kamen</a:t>
            </a:r>
            <a:endParaRPr sz="3000" dirty="0">
              <a:solidFill>
                <a:schemeClr val="dk1"/>
              </a:solidFill>
              <a:latin typeface="Century Gothic" panose="020B0502020202020204" pitchFamily="34" charset="0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76484-0CEF-B54C-AB20-CD201C745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Dean Kamen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50DB5-1E3D-2E41-9B55-F30B7A435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2340429"/>
            <a:ext cx="5140234" cy="3938450"/>
          </a:xfrm>
        </p:spPr>
        <p:txBody>
          <a:bodyPr/>
          <a:lstStyle/>
          <a:p>
            <a:pPr lvl="0"/>
            <a:r>
              <a:rPr lang="en-US" dirty="0">
                <a:sym typeface="Roboto"/>
              </a:rPr>
              <a:t>American engineer, inventor, and businessman</a:t>
            </a:r>
          </a:p>
          <a:p>
            <a:pPr lvl="0"/>
            <a:r>
              <a:rPr lang="en-US" dirty="0">
                <a:sym typeface="Roboto"/>
              </a:rPr>
              <a:t>Cofounder of FIRST</a:t>
            </a:r>
          </a:p>
          <a:p>
            <a:pPr lvl="0"/>
            <a:r>
              <a:rPr lang="en-US" dirty="0">
                <a:sym typeface="Roboto"/>
              </a:rPr>
              <a:t>Inventor of the Segway</a:t>
            </a:r>
          </a:p>
          <a:p>
            <a:pPr lvl="0"/>
            <a:endParaRPr lang="en-US" dirty="0">
              <a:sym typeface="Roboto"/>
            </a:endParaRPr>
          </a:p>
          <a:p>
            <a:endParaRPr lang="en-US" dirty="0"/>
          </a:p>
        </p:txBody>
      </p:sp>
      <p:pic>
        <p:nvPicPr>
          <p:cNvPr id="4" name="Google Shape;138;g82cd9e6bf7_0_16">
            <a:extLst>
              <a:ext uri="{FF2B5EF4-FFF2-40B4-BE49-F238E27FC236}">
                <a16:creationId xmlns:a16="http://schemas.microsoft.com/office/drawing/2014/main" id="{E811E2DE-5244-7041-80C0-2E07B51DB14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0108" r="18493"/>
          <a:stretch/>
        </p:blipFill>
        <p:spPr>
          <a:xfrm>
            <a:off x="5268938" y="2049000"/>
            <a:ext cx="3625951" cy="32480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38159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9B0A7-7331-124D-834D-4A28BE76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Woodie Flowers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EC5E5-E5EB-3346-9E33-B165223AF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2231571"/>
            <a:ext cx="5510349" cy="4047308"/>
          </a:xfrm>
        </p:spPr>
        <p:txBody>
          <a:bodyPr/>
          <a:lstStyle/>
          <a:p>
            <a:pPr lvl="0"/>
            <a:r>
              <a:rPr lang="en-US" dirty="0">
                <a:sym typeface="Roboto"/>
              </a:rPr>
              <a:t>Mechanical engineering professor at MIT</a:t>
            </a:r>
          </a:p>
          <a:p>
            <a:pPr lvl="0"/>
            <a:r>
              <a:rPr lang="en-US" dirty="0">
                <a:sym typeface="Roboto"/>
              </a:rPr>
              <a:t>Cofounder of FIRST</a:t>
            </a:r>
          </a:p>
          <a:p>
            <a:pPr lvl="0"/>
            <a:r>
              <a:rPr lang="en-US" dirty="0">
                <a:sym typeface="Roboto"/>
              </a:rPr>
              <a:t>Founded the idea of </a:t>
            </a:r>
          </a:p>
          <a:p>
            <a:pPr lvl="0"/>
            <a:r>
              <a:rPr lang="en-US" dirty="0">
                <a:sym typeface="Roboto"/>
              </a:rPr>
              <a:t>“Gracious Professionalism” and “</a:t>
            </a:r>
            <a:r>
              <a:rPr lang="en-US" dirty="0" err="1">
                <a:sym typeface="Roboto"/>
              </a:rPr>
              <a:t>Coopertition</a:t>
            </a:r>
            <a:r>
              <a:rPr lang="en-US" dirty="0">
                <a:sym typeface="Roboto"/>
              </a:rPr>
              <a:t>”</a:t>
            </a:r>
          </a:p>
          <a:p>
            <a:endParaRPr lang="en-US" dirty="0"/>
          </a:p>
        </p:txBody>
      </p:sp>
      <p:pic>
        <p:nvPicPr>
          <p:cNvPr id="6" name="Google Shape;146;g82cd9e6bf7_0_27">
            <a:extLst>
              <a:ext uri="{FF2B5EF4-FFF2-40B4-BE49-F238E27FC236}">
                <a16:creationId xmlns:a16="http://schemas.microsoft.com/office/drawing/2014/main" id="{FC222CAF-533E-4F4A-ACF7-88618AC0273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8681" r="7846"/>
          <a:stretch/>
        </p:blipFill>
        <p:spPr>
          <a:xfrm>
            <a:off x="5912646" y="2072512"/>
            <a:ext cx="2789026" cy="27129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9074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g82e6fcbc00_0_55"/>
          <p:cNvPicPr preferRelativeResize="0"/>
          <p:nvPr/>
        </p:nvPicPr>
        <p:blipFill rotWithShape="1">
          <a:blip r:embed="rId3">
            <a:alphaModFix/>
          </a:blip>
          <a:srcRect t="18500"/>
          <a:stretch/>
        </p:blipFill>
        <p:spPr>
          <a:xfrm>
            <a:off x="152400" y="5542335"/>
            <a:ext cx="8839201" cy="1162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EA5488-EC9B-8243-B663-A9A04BF8F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What FIRST includes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023B9C-D489-954A-892D-D6BD069D23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D9C9C-D47F-A04E-B6BB-C88CCF02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FIRST Lego League Jr.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A2471-2E31-B943-872C-5779757B7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796143"/>
            <a:ext cx="5847806" cy="4482736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>
                <a:sym typeface="Roboto"/>
              </a:rPr>
              <a:t>Ages 6-10</a:t>
            </a:r>
          </a:p>
          <a:p>
            <a:pPr lvl="0"/>
            <a:r>
              <a:rPr lang="en-US" dirty="0">
                <a:sym typeface="Roboto"/>
              </a:rPr>
              <a:t>Introduction of STEM</a:t>
            </a:r>
          </a:p>
          <a:p>
            <a:pPr lvl="0"/>
            <a:r>
              <a:rPr lang="en-US" dirty="0">
                <a:sym typeface="Roboto"/>
              </a:rPr>
              <a:t>Explore real-world theme and build a model of a solution to a problem</a:t>
            </a:r>
          </a:p>
          <a:p>
            <a:pPr lvl="0"/>
            <a:r>
              <a:rPr lang="en-US" dirty="0">
                <a:sym typeface="Roboto"/>
              </a:rPr>
              <a:t>Mechanize and program the solution with Lego EV3 or NXT parts</a:t>
            </a:r>
          </a:p>
          <a:p>
            <a:pPr lvl="1"/>
            <a:r>
              <a:rPr lang="en-US" dirty="0">
                <a:sym typeface="Roboto"/>
              </a:rPr>
              <a:t>Example: the theme was water, a team built an irrigation system </a:t>
            </a:r>
          </a:p>
          <a:p>
            <a:pPr lvl="0"/>
            <a:r>
              <a:rPr lang="en-US" dirty="0">
                <a:sym typeface="Roboto"/>
              </a:rPr>
              <a:t>Create a “Show Me” poster to exhibit at an expo</a:t>
            </a:r>
          </a:p>
          <a:p>
            <a:pPr lvl="0"/>
            <a:r>
              <a:rPr lang="en-US" dirty="0">
                <a:sym typeface="Roboto"/>
              </a:rPr>
              <a:t>Reinforces students skills and values relating to: team work, critical thinking, researching, and communication.</a:t>
            </a:r>
          </a:p>
          <a:p>
            <a:endParaRPr lang="en-US" dirty="0"/>
          </a:p>
        </p:txBody>
      </p:sp>
      <p:pic>
        <p:nvPicPr>
          <p:cNvPr id="6" name="Google Shape;161;g82cd9e6bf7_0_36">
            <a:extLst>
              <a:ext uri="{FF2B5EF4-FFF2-40B4-BE49-F238E27FC236}">
                <a16:creationId xmlns:a16="http://schemas.microsoft.com/office/drawing/2014/main" id="{4D28D353-3AFA-9643-B2A5-6D2777896B7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81546" y="3225429"/>
            <a:ext cx="1965100" cy="1615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5897845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Custom 17">
      <a:dk1>
        <a:srgbClr val="000000"/>
      </a:dk1>
      <a:lt1>
        <a:srgbClr val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674</Words>
  <Application>Microsoft Macintosh PowerPoint</Application>
  <PresentationFormat>On-screen Show (4:3)</PresentationFormat>
  <Paragraphs>73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Abril Fatface</vt:lpstr>
      <vt:lpstr>Calibri</vt:lpstr>
      <vt:lpstr>BrushVTI</vt:lpstr>
      <vt:lpstr>FIRST 101</vt:lpstr>
      <vt:lpstr>What is FIRST?</vt:lpstr>
      <vt:lpstr>For Inspiration and Recognition of Science and Technology</vt:lpstr>
      <vt:lpstr>PowerPoint Presentation</vt:lpstr>
      <vt:lpstr>PowerPoint Presentation</vt:lpstr>
      <vt:lpstr>Dean Kamen</vt:lpstr>
      <vt:lpstr>Woodie Flowers</vt:lpstr>
      <vt:lpstr>What FIRST includes</vt:lpstr>
      <vt:lpstr>FIRST Lego League Jr.</vt:lpstr>
      <vt:lpstr>FIRST Lego League</vt:lpstr>
      <vt:lpstr>FIRST Tech Challenge</vt:lpstr>
      <vt:lpstr>FIRST Robotics Challenge</vt:lpstr>
      <vt:lpstr>Etiquette</vt:lpstr>
      <vt:lpstr>Gracious Professionalism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101</dc:title>
  <dc:creator>Srinivasan Seshan</dc:creator>
  <cp:lastModifiedBy>Srinivasan Seshan</cp:lastModifiedBy>
  <cp:revision>1</cp:revision>
  <dcterms:created xsi:type="dcterms:W3CDTF">2020-03-03T17:05:41Z</dcterms:created>
  <dcterms:modified xsi:type="dcterms:W3CDTF">2020-04-05T16:39:45Z</dcterms:modified>
</cp:coreProperties>
</file>